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78" r:id="rId3"/>
    <p:sldId id="283" r:id="rId4"/>
    <p:sldId id="281" r:id="rId5"/>
    <p:sldId id="285" r:id="rId6"/>
    <p:sldId id="286" r:id="rId7"/>
    <p:sldId id="284" r:id="rId8"/>
    <p:sldId id="279" r:id="rId9"/>
    <p:sldId id="291" r:id="rId10"/>
    <p:sldId id="287" r:id="rId11"/>
    <p:sldId id="288" r:id="rId12"/>
    <p:sldId id="289" r:id="rId13"/>
    <p:sldId id="292" r:id="rId14"/>
    <p:sldId id="294" r:id="rId15"/>
    <p:sldId id="282" r:id="rId16"/>
    <p:sldId id="293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8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19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A0D85-AF31-478D-9EEE-AB7615EDB34B}" type="datetimeFigureOut">
              <a:rPr lang="pt-BR" smtClean="0"/>
              <a:pPr/>
              <a:t>23/05/2017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0EA3-EF07-4BF3-BBBF-E83ABAF794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437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7623" y="1506433"/>
            <a:ext cx="8426083" cy="66999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pt-BR" dirty="0" smtClean="0"/>
              <a:t>Clique para editar o título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2176463"/>
            <a:ext cx="8387878" cy="2871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 marL="457200" indent="0" algn="r">
              <a:buNone/>
              <a:defRPr sz="1600"/>
            </a:lvl2pPr>
            <a:lvl3pPr marL="914400" indent="0" algn="r">
              <a:buNone/>
              <a:defRPr sz="1600"/>
            </a:lvl3pPr>
            <a:lvl4pPr marL="1371600" indent="0" algn="r">
              <a:buNone/>
              <a:defRPr sz="1600"/>
            </a:lvl4pPr>
            <a:lvl5pPr marL="1828800" indent="0" algn="r">
              <a:buNone/>
              <a:defRPr sz="1600"/>
            </a:lvl5pPr>
          </a:lstStyle>
          <a:p>
            <a:pPr lvl="0"/>
            <a:r>
              <a:rPr lang="pt-BR" dirty="0" smtClean="0"/>
              <a:t>Nome do autor</a:t>
            </a:r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64417" y="2517789"/>
            <a:ext cx="8379061" cy="2871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 marL="457200" indent="0" algn="r">
              <a:buNone/>
              <a:defRPr sz="1600"/>
            </a:lvl2pPr>
            <a:lvl3pPr marL="914400" indent="0" algn="r">
              <a:buNone/>
              <a:defRPr sz="1600"/>
            </a:lvl3pPr>
            <a:lvl4pPr marL="1371600" indent="0" algn="r">
              <a:buNone/>
              <a:defRPr sz="1600"/>
            </a:lvl4pPr>
            <a:lvl5pPr marL="1828800" indent="0" algn="r">
              <a:buNone/>
              <a:defRPr sz="1600"/>
            </a:lvl5pPr>
          </a:lstStyle>
          <a:p>
            <a:pPr lvl="0"/>
            <a:r>
              <a:rPr lang="pt-BR" dirty="0" smtClean="0"/>
              <a:t>Especialização, formação etc.</a:t>
            </a:r>
          </a:p>
        </p:txBody>
      </p:sp>
    </p:spTree>
    <p:extLst>
      <p:ext uri="{BB962C8B-B14F-4D97-AF65-F5344CB8AC3E}">
        <p14:creationId xmlns:p14="http://schemas.microsoft.com/office/powerpoint/2010/main" val="1201999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193637" y="1398588"/>
            <a:ext cx="8756726" cy="355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/>
            </a:lvl1pPr>
          </a:lstStyle>
          <a:p>
            <a:pPr lvl="0"/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5" name="Espaço Reservado para Texto 3"/>
          <p:cNvSpPr>
            <a:spLocks noGrp="1"/>
          </p:cNvSpPr>
          <p:nvPr>
            <p:ph type="body" sz="quarter" idx="11" hasCustomPrompt="1"/>
          </p:nvPr>
        </p:nvSpPr>
        <p:spPr>
          <a:xfrm>
            <a:off x="193637" y="1905992"/>
            <a:ext cx="8756727" cy="355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E-mail:</a:t>
            </a:r>
            <a:endParaRPr lang="pt-BR" dirty="0"/>
          </a:p>
        </p:txBody>
      </p:sp>
      <p:sp>
        <p:nvSpPr>
          <p:cNvPr id="6" name="Espaço Reservado para Texto 3"/>
          <p:cNvSpPr>
            <a:spLocks noGrp="1"/>
          </p:cNvSpPr>
          <p:nvPr>
            <p:ph type="body" sz="quarter" idx="12" hasCustomPrompt="1"/>
          </p:nvPr>
        </p:nvSpPr>
        <p:spPr>
          <a:xfrm>
            <a:off x="193636" y="2284300"/>
            <a:ext cx="8756727" cy="36187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Telefone:</a:t>
            </a:r>
            <a:endParaRPr lang="pt-BR" dirty="0"/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quarter" idx="13" hasCustomPrompt="1"/>
          </p:nvPr>
        </p:nvSpPr>
        <p:spPr>
          <a:xfrm>
            <a:off x="193636" y="2667694"/>
            <a:ext cx="8756727" cy="25838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Site: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056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631982"/>
            <a:ext cx="788670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pt-BR" dirty="0" smtClean="0">
                <a:solidFill>
                  <a:schemeClr val="tx1"/>
                </a:solidFill>
              </a:defRPr>
            </a:lvl1pPr>
            <a:lvl2pPr>
              <a:defRPr lang="pt-BR" dirty="0" smtClean="0">
                <a:solidFill>
                  <a:schemeClr val="tx1"/>
                </a:solidFill>
              </a:defRPr>
            </a:lvl2pPr>
            <a:lvl3pPr>
              <a:defRPr lang="pt-BR" dirty="0" smtClean="0">
                <a:solidFill>
                  <a:schemeClr val="tx1"/>
                </a:solidFill>
              </a:defRPr>
            </a:lvl3pPr>
            <a:lvl4pPr>
              <a:defRPr lang="pt-BR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72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12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43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6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9567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7363" y="449263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7363" y="2049463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3278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71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1944895"/>
            <a:ext cx="3740146" cy="393767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593514" y="1944895"/>
            <a:ext cx="3921835" cy="39376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0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13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73" r:id="rId3"/>
    <p:sldLayoutId id="2147483674" r:id="rId4"/>
    <p:sldLayoutId id="2147483662" r:id="rId5"/>
    <p:sldLayoutId id="2147483666" r:id="rId6"/>
    <p:sldLayoutId id="2147483668" r:id="rId7"/>
    <p:sldLayoutId id="2147483672" r:id="rId8"/>
    <p:sldLayoutId id="2147483671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5818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o.ufsc.br/ensino/tipo/graduacao/" TargetMode="External"/><Relationship Id="rId7" Type="http://schemas.openxmlformats.org/officeDocument/2006/relationships/hyperlink" Target="https://cienciaetecnologias.com/refrigeracao-termoacustica/" TargetMode="External"/><Relationship Id="rId2" Type="http://schemas.openxmlformats.org/officeDocument/2006/relationships/hyperlink" Target="https://pt.wikipedia.org/wiki/Frigor%C3%ADfico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tecmundo.com.br/fisica/86242-entenda-funciona-refrigeracao-magnetica-ela-salvar.htm" TargetMode="External"/><Relationship Id="rId5" Type="http://schemas.openxmlformats.org/officeDocument/2006/relationships/hyperlink" Target="http://www.webarcondicionado.com.br/a-historia-do-ar-condicionado" TargetMode="External"/><Relationship Id="rId4" Type="http://schemas.openxmlformats.org/officeDocument/2006/relationships/hyperlink" Target="http://www.acrisoft.com/aula_caminhao_refrigerado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.com.br/sobreaconsul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Refrigeração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/>
          </p:nvPr>
        </p:nvSpPr>
        <p:spPr>
          <a:xfrm>
            <a:off x="355600" y="2232612"/>
            <a:ext cx="8387878" cy="287127"/>
          </a:xfrm>
        </p:spPr>
        <p:txBody>
          <a:bodyPr/>
          <a:lstStyle/>
          <a:p>
            <a:r>
              <a:rPr lang="pt-BR" sz="1800" b="1" dirty="0" smtClean="0"/>
              <a:t>Ismael B. Batista e Mateus H. Cornelsen</a:t>
            </a:r>
            <a:endParaRPr lang="pt-BR" sz="1800" b="1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1"/>
          </p:nvPr>
        </p:nvSpPr>
        <p:spPr>
          <a:xfrm>
            <a:off x="364417" y="2557894"/>
            <a:ext cx="8379061" cy="287127"/>
          </a:xfrm>
        </p:spPr>
        <p:txBody>
          <a:bodyPr/>
          <a:lstStyle/>
          <a:p>
            <a:r>
              <a:rPr lang="pt-BR" dirty="0" smtClean="0"/>
              <a:t>Introdução à Engenharia Mecânica (EMC-5004) | EMC | </a:t>
            </a:r>
            <a:r>
              <a:rPr lang="pt-BR" dirty="0"/>
              <a:t>CTC </a:t>
            </a:r>
            <a:r>
              <a:rPr lang="pt-BR" dirty="0" smtClean="0"/>
              <a:t>– 2017-1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05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Refrigeração por absorção de vapor: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31982"/>
            <a:ext cx="3956413" cy="4351338"/>
          </a:xfrm>
        </p:spPr>
        <p:txBody>
          <a:bodyPr/>
          <a:lstStyle/>
          <a:p>
            <a:r>
              <a:rPr lang="pt-BR" sz="2000" dirty="0" smtClean="0"/>
              <a:t>Dois líquidos: refrigerante e fluido secundário (de absorção);</a:t>
            </a:r>
          </a:p>
          <a:p>
            <a:endParaRPr lang="pt-BR" sz="2000" dirty="0"/>
          </a:p>
          <a:p>
            <a:r>
              <a:rPr lang="pt-BR" sz="2000" dirty="0" smtClean="0"/>
              <a:t>Ampla utilização de amônia-água;</a:t>
            </a:r>
          </a:p>
          <a:p>
            <a:endParaRPr lang="pt-BR" sz="2000" dirty="0"/>
          </a:p>
          <a:p>
            <a:r>
              <a:rPr lang="pt-BR" sz="2000" dirty="0" smtClean="0"/>
              <a:t>Uso em refrigeradores silenciosos e industriais;</a:t>
            </a:r>
          </a:p>
          <a:p>
            <a:endParaRPr lang="pt-BR" sz="2000" dirty="0"/>
          </a:p>
          <a:p>
            <a:r>
              <a:rPr lang="pt-BR" sz="2000" dirty="0" smtClean="0"/>
              <a:t>Reaproveitamento de calor de processos industriais.</a:t>
            </a:r>
          </a:p>
        </p:txBody>
      </p:sp>
      <p:pic>
        <p:nvPicPr>
          <p:cNvPr id="4098" name="Picture 2" descr="Resultado de imagem para refrigeração por absorçã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690" y="1406456"/>
            <a:ext cx="3799659" cy="457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89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Refrigeração termoacústica: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6338" y="1345475"/>
            <a:ext cx="8110401" cy="1507568"/>
          </a:xfrm>
        </p:spPr>
        <p:txBody>
          <a:bodyPr/>
          <a:lstStyle/>
          <a:p>
            <a:r>
              <a:rPr lang="pt-BR" sz="2400" dirty="0"/>
              <a:t>U</a:t>
            </a:r>
            <a:r>
              <a:rPr lang="pt-BR" sz="2400" dirty="0" smtClean="0"/>
              <a:t>so de ondas de alta amplitude gerando gradientes de temperatura;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Aplicabilidade ainda restrita</a:t>
            </a:r>
            <a:endParaRPr lang="pt-BR" sz="2400" dirty="0"/>
          </a:p>
          <a:p>
            <a:endParaRPr lang="pt-BR" sz="24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8719" y="2957545"/>
            <a:ext cx="6025640" cy="300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5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Refrigeração magnética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631982"/>
            <a:ext cx="3512276" cy="4351338"/>
          </a:xfrm>
        </p:spPr>
        <p:txBody>
          <a:bodyPr/>
          <a:lstStyle/>
          <a:p>
            <a:r>
              <a:rPr lang="pt-BR" sz="2000" dirty="0" smtClean="0"/>
              <a:t>Efeito magnetocalórico dos metais;</a:t>
            </a:r>
            <a:endParaRPr lang="pt-BR" sz="2000" dirty="0"/>
          </a:p>
          <a:p>
            <a:endParaRPr lang="pt-BR" sz="2000" dirty="0" smtClean="0"/>
          </a:p>
          <a:p>
            <a:r>
              <a:rPr lang="pt-BR" sz="2000" dirty="0" smtClean="0"/>
              <a:t>Uso de gadolínio;</a:t>
            </a:r>
            <a:endParaRPr lang="pt-BR" sz="2000" dirty="0"/>
          </a:p>
          <a:p>
            <a:endParaRPr lang="pt-BR" sz="2000" dirty="0" smtClean="0"/>
          </a:p>
          <a:p>
            <a:r>
              <a:rPr lang="pt-BR" sz="2000" dirty="0" smtClean="0"/>
              <a:t>Baixa utilidade, ainda em desenvolvimento.</a:t>
            </a:r>
            <a:endParaRPr lang="pt-BR" sz="2000" dirty="0"/>
          </a:p>
        </p:txBody>
      </p:sp>
      <p:pic>
        <p:nvPicPr>
          <p:cNvPr id="5122" name="Picture 2" descr="Resultado de imagem para refrigeração magnéti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967" y="1631982"/>
            <a:ext cx="4499292" cy="302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3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Refrigeração na UFSC</a:t>
            </a:r>
            <a:endParaRPr lang="pt-BR" dirty="0"/>
          </a:p>
        </p:txBody>
      </p:sp>
      <p:pic>
        <p:nvPicPr>
          <p:cNvPr id="3074" name="Picture 2" descr="http://www.polo.ufsc.br/fmanager/polo2016/identidade_visual/logo_png1_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571" y="1351053"/>
            <a:ext cx="4364779" cy="2809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7" descr="3_EMC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307806"/>
            <a:ext cx="3275839" cy="186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28650" y="3409406"/>
            <a:ext cx="7886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Polo: Laboratórios de Pesquisa em Refrigeração e Termofísica – Maior da América Latina e referência mundial - Pesquisas em sistemas de refrigeração, formação de gelo, câmaras de ensaio, etc.;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mais de 140 dissertações de mestrado, mais de 30 teses de doutorado e mais de 800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artigos pelos professores do Polo.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6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4223"/>
          </a:xfrm>
        </p:spPr>
        <p:txBody>
          <a:bodyPr/>
          <a:lstStyle/>
          <a:p>
            <a:r>
              <a:rPr lang="pt-BR" dirty="0" smtClean="0"/>
              <a:t>Refrigeração no curso: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19349"/>
            <a:ext cx="7886700" cy="4663971"/>
          </a:xfrm>
        </p:spPr>
        <p:txBody>
          <a:bodyPr/>
          <a:lstStyle/>
          <a:p>
            <a:r>
              <a:rPr lang="pt-BR" dirty="0"/>
              <a:t>EMC 5404 – Transmissão de Calor </a:t>
            </a:r>
            <a:r>
              <a:rPr lang="pt-BR" dirty="0" smtClean="0"/>
              <a:t>II</a:t>
            </a:r>
          </a:p>
          <a:p>
            <a:r>
              <a:rPr lang="pt-BR" dirty="0" smtClean="0"/>
              <a:t>EMC </a:t>
            </a:r>
            <a:r>
              <a:rPr lang="pt-BR" dirty="0"/>
              <a:t>5405 – Fundamentos da Termodinâmica </a:t>
            </a:r>
            <a:endParaRPr lang="pt-BR" dirty="0" smtClean="0"/>
          </a:p>
          <a:p>
            <a:r>
              <a:rPr lang="pt-BR" dirty="0" smtClean="0"/>
              <a:t>EMC </a:t>
            </a:r>
            <a:r>
              <a:rPr lang="pt-BR" dirty="0"/>
              <a:t>5406 – Termodinâmica Aplicada </a:t>
            </a:r>
          </a:p>
          <a:p>
            <a:r>
              <a:rPr lang="pt-BR" dirty="0" smtClean="0"/>
              <a:t>EMC </a:t>
            </a:r>
            <a:r>
              <a:rPr lang="pt-BR" dirty="0"/>
              <a:t>5407 – Mecânica dos Fluidos </a:t>
            </a:r>
            <a:r>
              <a:rPr lang="pt-BR" dirty="0" smtClean="0"/>
              <a:t>I</a:t>
            </a:r>
          </a:p>
          <a:p>
            <a:r>
              <a:rPr lang="pt-BR" dirty="0" smtClean="0"/>
              <a:t>EMC </a:t>
            </a:r>
            <a:r>
              <a:rPr lang="pt-BR" dirty="0"/>
              <a:t>5472 – Princípios de Refrigeração e Condicionamento de Ar </a:t>
            </a:r>
          </a:p>
          <a:p>
            <a:r>
              <a:rPr lang="pt-BR" dirty="0" smtClean="0"/>
              <a:t>EMC </a:t>
            </a:r>
            <a:r>
              <a:rPr lang="pt-BR" dirty="0"/>
              <a:t>5482 – Termodinâmica e Mecânica dos Fluidos de Compressores</a:t>
            </a:r>
          </a:p>
        </p:txBody>
      </p:sp>
    </p:spTree>
    <p:extLst>
      <p:ext uri="{BB962C8B-B14F-4D97-AF65-F5344CB8AC3E}">
        <p14:creationId xmlns:p14="http://schemas.microsoft.com/office/powerpoint/2010/main" val="11665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850063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Bibliografia: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28650" y="1215189"/>
            <a:ext cx="78867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pt.wikipedia.org/wiki/Frigor%C3%ADfico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http://www.polo.ufsc.br/ensino/tipo/graduacao/#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cursos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www.acrisoft.com/aula_caminhao_refrigerado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www.webarcondicionado.com.br/a-historia-do-ar-condicionado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www.tecmundo.com.br/fisica/86242-entenda-funciona-refrigeracao-magnetica-ela-salvar.htm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https://cienciaetecnologias.com/refrigeracao-termoacustica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/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ROMAN, Alisson Luiz. 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de um refrigerador termoacústico tipo onda estacionária. 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2009. 71 f. Dissertação (Mestrado) - Curso de Engenharia Mecânica, Centro Tecnológico, Universidade Federal de Santa Catarina, Florianópolis, 2009. Disponível em: &lt;http://repositorio.ufsc.br/xmlui/handle/123456789/92456&gt;. Acesso em: 20 abr. 2017.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850063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Bibliografia: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28650" y="1215189"/>
            <a:ext cx="78867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ÇENGEL,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Yunus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A.; BOLES, Michael A.. 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Termodinâmica. 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7. ed. Porto Alegre: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Amgh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2013. 1048 p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VAN WYLEN, Gordon J.; SONNTAG, Richard Edwin. 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Fundamentos da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termodinamica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classica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3. ed. São Paulo: E.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Blucher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1993. 531p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https://www.consul.com.br/sobreaconsul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http://refrigerationclub.com/pt-br/como-funciona-um-circuito-de-refrigeracao-2/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85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Tópicos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Conceito de refrigeração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História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Tipos de refrigeração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Ciclos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Exemplos</a:t>
            </a:r>
          </a:p>
          <a:p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1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Refrigeração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Refrigeração é a ação de resfriar determinado ambiente de forma controlada, tanto para viabilizar processos, processar e conservar produtos (refrigeração comercial e industrial) ou efetuar climatização para conforto </a:t>
            </a:r>
            <a:r>
              <a:rPr lang="pt-BR" dirty="0" smtClean="0">
                <a:solidFill>
                  <a:schemeClr val="tx1"/>
                </a:solidFill>
              </a:rPr>
              <a:t>térmico normalmente através de um ciclo termodinâmico.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29841" y="272141"/>
            <a:ext cx="2949178" cy="916579"/>
          </a:xfrm>
        </p:spPr>
        <p:txBody>
          <a:bodyPr/>
          <a:lstStyle/>
          <a:p>
            <a:r>
              <a:rPr lang="pt-BR" dirty="0" smtClean="0"/>
              <a:t>História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2"/>
          </p:nvPr>
        </p:nvSpPr>
        <p:spPr>
          <a:xfrm>
            <a:off x="455884" y="1360366"/>
            <a:ext cx="3151209" cy="117565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Primeira máquina refrigeradora - James Harrison (1856)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5884" y="2364377"/>
            <a:ext cx="3759501" cy="2920421"/>
          </a:xfrm>
          <a:prstGeom prst="rect">
            <a:avLst/>
          </a:prstGeom>
        </p:spPr>
      </p:pic>
      <p:pic>
        <p:nvPicPr>
          <p:cNvPr id="2050" name="Picture 2" descr="Resultado de imagem para domel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528" y="500968"/>
            <a:ext cx="2942203" cy="369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5384499" y="4269135"/>
            <a:ext cx="3759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Primeiro refrigerador doméstico - DOMELRE (“Kelvinator”) – 1913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2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29841" y="272141"/>
            <a:ext cx="2949178" cy="916579"/>
          </a:xfrm>
        </p:spPr>
        <p:txBody>
          <a:bodyPr/>
          <a:lstStyle/>
          <a:p>
            <a:r>
              <a:rPr lang="pt-BR" dirty="0" smtClean="0"/>
              <a:t>No Brasil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2"/>
          </p:nvPr>
        </p:nvSpPr>
        <p:spPr>
          <a:xfrm>
            <a:off x="650082" y="1188720"/>
            <a:ext cx="3399404" cy="468026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Primeiro refrigerador no Brasil – Brusque (1947): </a:t>
            </a:r>
            <a:r>
              <a:rPr lang="pt-BR" sz="2400" dirty="0"/>
              <a:t>Guilherme Holderegger e Rudolf Stutzer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CONSUL (1950) – Primeira fábrica de refrigeradores brasileira</a:t>
            </a: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</p:txBody>
      </p:sp>
      <p:pic>
        <p:nvPicPr>
          <p:cNvPr id="1026" name="Picture 2" descr="https://www.consul.com.br/wp-content/themes/consul-enterprise/assets/img-sobre/1950/q3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034" y="272141"/>
            <a:ext cx="3673885" cy="595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59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0" y="457199"/>
            <a:ext cx="3550273" cy="1084217"/>
          </a:xfrm>
        </p:spPr>
        <p:txBody>
          <a:bodyPr/>
          <a:lstStyle/>
          <a:p>
            <a:r>
              <a:rPr lang="pt-BR" dirty="0" smtClean="0"/>
              <a:t>Condicionadores de ar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>
          <a:xfrm>
            <a:off x="629840" y="2057400"/>
            <a:ext cx="3328205" cy="38115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Michael Faraday – Amônia (1820)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John </a:t>
            </a:r>
            <a:r>
              <a:rPr lang="pt-BR" sz="2000" dirty="0" err="1" smtClean="0"/>
              <a:t>Gorrie</a:t>
            </a:r>
            <a:r>
              <a:rPr lang="pt-BR" sz="2000" dirty="0" smtClean="0"/>
              <a:t> – Máquina de gelo com compressores (1842)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Willis Carrier – Primeira unidade de ar condicionado moderna (1902)</a:t>
            </a:r>
            <a:endParaRPr lang="pt-BR" sz="2000" dirty="0"/>
          </a:p>
        </p:txBody>
      </p:sp>
      <p:pic>
        <p:nvPicPr>
          <p:cNvPr id="1026" name="Picture 2" descr="http://static.webarcondicionado.com.br/blog/uploads/Historia-ar-condicionado-Willis-Carri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045" y="772841"/>
            <a:ext cx="38100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 propaganda da Crosley, marca dos Estados Unidos, dizia aos consumidores que o aparelho limpa, seca e refresca o ar confortavelmen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064" y="3802212"/>
            <a:ext cx="2883961" cy="24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73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Refrigeração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</a:rPr>
              <a:t>Compressão de vapor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Absorção de vapor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Termoacústica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Magnética</a:t>
            </a:r>
          </a:p>
        </p:txBody>
      </p:sp>
    </p:spTree>
    <p:extLst>
      <p:ext uri="{BB962C8B-B14F-4D97-AF65-F5344CB8AC3E}">
        <p14:creationId xmlns:p14="http://schemas.microsoft.com/office/powerpoint/2010/main" val="26150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88779" cy="1325563"/>
          </a:xfrm>
        </p:spPr>
        <p:txBody>
          <a:bodyPr/>
          <a:lstStyle/>
          <a:p>
            <a:r>
              <a:rPr lang="pt-BR" dirty="0" smtClean="0"/>
              <a:t>Refrigeração por compressão de Vapor: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84217" y="6335487"/>
            <a:ext cx="7733211" cy="404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48194" y="1690689"/>
            <a:ext cx="39406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Cinco componentes: compressor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 condensador, dispositivo de expansão, evaporador e fluido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refrigerante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Quatro etapas: evaporação, compressão, condensação e expansão;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Mais presente em refrigeradores domésticos, industriais e em transportes refrigerados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8" name="Picture 6" descr="https://upload.wikimedia.org/wikipedia/commons/5/5d/Refrigera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492" y="1489166"/>
            <a:ext cx="4628577" cy="434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2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Caminhões e contêineres frigoríficos: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Operam por compressão de vapor;</a:t>
            </a:r>
          </a:p>
          <a:p>
            <a:r>
              <a:rPr lang="pt-BR" sz="2400" dirty="0" smtClean="0"/>
              <a:t>Compressores:</a:t>
            </a:r>
          </a:p>
          <a:p>
            <a:pPr marL="0" indent="0">
              <a:buNone/>
            </a:pPr>
            <a:r>
              <a:rPr lang="pt-BR" sz="2400" dirty="0" smtClean="0"/>
              <a:t>  - Motor </a:t>
            </a:r>
            <a:r>
              <a:rPr lang="pt-BR" sz="2400" dirty="0" smtClean="0"/>
              <a:t>a </a:t>
            </a:r>
            <a:r>
              <a:rPr lang="pt-BR" sz="2400" dirty="0" smtClean="0"/>
              <a:t>Diesel independente;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- </a:t>
            </a:r>
            <a:r>
              <a:rPr lang="pt-BR" sz="2400" i="1" dirty="0" err="1" smtClean="0"/>
              <a:t>Direct</a:t>
            </a:r>
            <a:r>
              <a:rPr lang="pt-BR" sz="2400" i="1" dirty="0" smtClean="0"/>
              <a:t> Drive:</a:t>
            </a:r>
            <a:r>
              <a:rPr lang="pt-BR" sz="2400" dirty="0" smtClean="0"/>
              <a:t> alternador ou correia.</a:t>
            </a:r>
            <a:endParaRPr lang="pt-BR" sz="2400" dirty="0"/>
          </a:p>
        </p:txBody>
      </p:sp>
      <p:pic>
        <p:nvPicPr>
          <p:cNvPr id="2050" name="Picture 2" descr="http://l.b5z.net/i/u/6075739/i/truck/bau_refrigerado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807651"/>
            <a:ext cx="3658779" cy="236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l.b5z.net/i/u/6075739/i/truck/bau_refrigerado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56034"/>
            <a:ext cx="4138687" cy="241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83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781</TotalTime>
  <Words>383</Words>
  <Application>Microsoft Office PowerPoint</Application>
  <PresentationFormat>Apresentação na tela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do Office</vt:lpstr>
      <vt:lpstr>Refrigeração</vt:lpstr>
      <vt:lpstr>Tópicos</vt:lpstr>
      <vt:lpstr>Conceito de Refrigeração</vt:lpstr>
      <vt:lpstr>História</vt:lpstr>
      <vt:lpstr>No Brasil</vt:lpstr>
      <vt:lpstr>Condicionadores de ar</vt:lpstr>
      <vt:lpstr>Tipos de Refrigeração</vt:lpstr>
      <vt:lpstr>Refrigeração por compressão de Vapor:</vt:lpstr>
      <vt:lpstr>Caminhões e contêineres frigoríficos:</vt:lpstr>
      <vt:lpstr>Refrigeração por absorção de vapor:</vt:lpstr>
      <vt:lpstr>Refrigeração termoacústica:</vt:lpstr>
      <vt:lpstr>Refrigeração magnética</vt:lpstr>
      <vt:lpstr>Refrigeração na UFSC</vt:lpstr>
      <vt:lpstr>Refrigeração no curso:</vt:lpstr>
      <vt:lpstr>Bibliografia:</vt:lpstr>
      <vt:lpstr>Bibliografia: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</dc:creator>
  <cp:lastModifiedBy>Nepet</cp:lastModifiedBy>
  <cp:revision>81</cp:revision>
  <dcterms:created xsi:type="dcterms:W3CDTF">2014-05-15T19:13:18Z</dcterms:created>
  <dcterms:modified xsi:type="dcterms:W3CDTF">2017-05-23T12:36:21Z</dcterms:modified>
</cp:coreProperties>
</file>